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71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</p:sldIdLst>
  <p:sldSz cx="9144000" cy="6858000" type="screen4x3"/>
  <p:notesSz cx="6802438" cy="993457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26">
          <p15:clr>
            <a:srgbClr val="A4A3A4"/>
          </p15:clr>
        </p15:guide>
        <p15:guide id="2" orient="horz" pos="2069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795">
          <p15:clr>
            <a:srgbClr val="A4A3A4"/>
          </p15:clr>
        </p15:guide>
        <p15:guide id="5" orient="horz" pos="2886">
          <p15:clr>
            <a:srgbClr val="A4A3A4"/>
          </p15:clr>
        </p15:guide>
        <p15:guide id="6" orient="horz" pos="3022">
          <p15:clr>
            <a:srgbClr val="A4A3A4"/>
          </p15:clr>
        </p15:guide>
        <p15:guide id="7" pos="1565">
          <p15:clr>
            <a:srgbClr val="A4A3A4"/>
          </p15:clr>
        </p15:guide>
        <p15:guide id="8" pos="3878">
          <p15:clr>
            <a:srgbClr val="A4A3A4"/>
          </p15:clr>
        </p15:guide>
        <p15:guide id="9" pos="3969">
          <p15:clr>
            <a:srgbClr val="A4A3A4"/>
          </p15:clr>
        </p15:guide>
        <p15:guide id="10" pos="274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9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gxeFhHSfqmi5SfS3fmcWS47FBp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0206DC-E9B5-43CA-8307-230004C4CE73}">
  <a:tblStyle styleId="{B80206DC-E9B5-43CA-8307-230004C4CE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22FEDA-D7F4-47B0-A4BB-F3F2A7D9B90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09"/>
    <p:restoredTop sz="94710"/>
  </p:normalViewPr>
  <p:slideViewPr>
    <p:cSldViewPr snapToGrid="0">
      <p:cViewPr varScale="1">
        <p:scale>
          <a:sx n="118" d="100"/>
          <a:sy n="118" d="100"/>
        </p:scale>
        <p:origin x="216" y="808"/>
      </p:cViewPr>
      <p:guideLst>
        <p:guide orient="horz" pos="1026"/>
        <p:guide orient="horz" pos="2069"/>
        <p:guide orient="horz" pos="2160"/>
        <p:guide orient="horz" pos="2795"/>
        <p:guide orient="horz" pos="2886"/>
        <p:guide orient="horz" pos="3022"/>
        <p:guide pos="1565"/>
        <p:guide pos="3878"/>
        <p:guide pos="3969"/>
        <p:guide pos="2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9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3141" y="0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" name="Google Shape;48;p1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" name="Google Shape;149;p12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:notes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2335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2000" cy="447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2000" cy="447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6703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Google Shape;21;p19"/>
          <p:cNvGraphicFramePr/>
          <p:nvPr/>
        </p:nvGraphicFramePr>
        <p:xfrm>
          <a:off x="346075" y="457200"/>
          <a:ext cx="8416925" cy="4891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8416925" imgH="4891088" progId="Photoshop.Image.7">
                  <p:embed/>
                </p:oleObj>
              </mc:Choice>
              <mc:Fallback>
                <p:oleObj r:id="rId2" imgW="8416925" imgH="4891088" progId="Photoshop.Image.7">
                  <p:embed/>
                  <p:pic>
                    <p:nvPicPr>
                      <p:cNvPr id="21" name="Google Shape;21;p19"/>
                      <p:cNvPicPr preferRelativeResize="0"/>
                      <p:nvPr/>
                    </p:nvPicPr>
                    <p:blipFill rotWithShape="1">
                      <a:blip r:embed="rId3">
                        <a:alphaModFix/>
                      </a:blip>
                      <a:srcRect/>
                      <a:stretch/>
                    </p:blipFill>
                    <p:spPr>
                      <a:xfrm>
                        <a:off x="346075" y="457200"/>
                        <a:ext cx="8416925" cy="4891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Google Shape;22;p19"/>
          <p:cNvSpPr/>
          <p:nvPr/>
        </p:nvSpPr>
        <p:spPr>
          <a:xfrm>
            <a:off x="357188" y="457200"/>
            <a:ext cx="8405812" cy="59436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19" descr="03_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2988" y="4949825"/>
            <a:ext cx="749300" cy="92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p19"/>
          <p:cNvCxnSpPr/>
          <p:nvPr/>
        </p:nvCxnSpPr>
        <p:spPr>
          <a:xfrm>
            <a:off x="1728788" y="5283200"/>
            <a:ext cx="6731000" cy="47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25;p19"/>
          <p:cNvSpPr txBox="1">
            <a:spLocks noGrp="1"/>
          </p:cNvSpPr>
          <p:nvPr>
            <p:ph type="ctrTitle"/>
          </p:nvPr>
        </p:nvSpPr>
        <p:spPr>
          <a:xfrm>
            <a:off x="2362200" y="4759325"/>
            <a:ext cx="5791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ubTitle" idx="1"/>
          </p:nvPr>
        </p:nvSpPr>
        <p:spPr>
          <a:xfrm>
            <a:off x="2438400" y="5359400"/>
            <a:ext cx="5791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280"/>
              </a:spcBef>
              <a:spcAft>
                <a:spcPts val="0"/>
              </a:spcAft>
              <a:buSzPts val="1400"/>
              <a:buFont typeface="Noto Sans Symbols"/>
              <a:buNone/>
              <a:defRPr sz="1400">
                <a:solidFill>
                  <a:srgbClr val="000000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dt" idx="10"/>
          </p:nvPr>
        </p:nvSpPr>
        <p:spPr>
          <a:xfrm>
            <a:off x="1790700" y="647700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19"/>
          <p:cNvSpPr txBox="1">
            <a:spLocks noGrp="1"/>
          </p:cNvSpPr>
          <p:nvPr>
            <p:ph type="ftr" idx="11"/>
          </p:nvPr>
        </p:nvSpPr>
        <p:spPr>
          <a:xfrm>
            <a:off x="3124200" y="6477000"/>
            <a:ext cx="2239888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sldNum" idx="12"/>
          </p:nvPr>
        </p:nvSpPr>
        <p:spPr>
          <a:xfrm>
            <a:off x="4788024" y="6480736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및 내용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0"/>
          <p:cNvSpPr/>
          <p:nvPr/>
        </p:nvSpPr>
        <p:spPr>
          <a:xfrm>
            <a:off x="228600" y="590550"/>
            <a:ext cx="8686800" cy="5862637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0"/>
          <p:cNvSpPr/>
          <p:nvPr/>
        </p:nvSpPr>
        <p:spPr>
          <a:xfrm>
            <a:off x="6443663" y="404813"/>
            <a:ext cx="288925" cy="43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3" name="Google Shape;33;p20"/>
          <p:cNvGraphicFramePr/>
          <p:nvPr/>
        </p:nvGraphicFramePr>
        <p:xfrm>
          <a:off x="247650" y="3719513"/>
          <a:ext cx="3124200" cy="2782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124200" imgH="2782887" progId="Photoshop.Image.7">
                  <p:embed/>
                </p:oleObj>
              </mc:Choice>
              <mc:Fallback>
                <p:oleObj r:id="rId2" imgW="3124200" imgH="2782887" progId="Photoshop.Image.7">
                  <p:embed/>
                  <p:pic>
                    <p:nvPicPr>
                      <p:cNvPr id="33" name="Google Shape;33;p20"/>
                      <p:cNvPicPr preferRelativeResize="0"/>
                      <p:nvPr/>
                    </p:nvPicPr>
                    <p:blipFill rotWithShape="1">
                      <a:blip r:embed="rId3">
                        <a:alphaModFix/>
                      </a:blip>
                      <a:srcRect/>
                      <a:stretch/>
                    </p:blipFill>
                    <p:spPr>
                      <a:xfrm>
                        <a:off x="247650" y="3719513"/>
                        <a:ext cx="3124200" cy="2782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4" name="Google Shape;34;p20" descr="03_back_b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46813" y="609600"/>
            <a:ext cx="2630487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20"/>
          <p:cNvSpPr/>
          <p:nvPr/>
        </p:nvSpPr>
        <p:spPr>
          <a:xfrm>
            <a:off x="609600" y="190500"/>
            <a:ext cx="5562600" cy="10858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20" descr="03_ic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38838" y="166688"/>
            <a:ext cx="749300" cy="92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500034" y="1428736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rgbClr val="CC6600"/>
              </a:buClr>
              <a:buSzPts val="2000"/>
              <a:buChar char="❖"/>
              <a:defRPr sz="20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rgbClr val="CC6600"/>
              </a:buClr>
              <a:buSzPts val="1800"/>
              <a:buFont typeface="Noto Sans Symbols"/>
              <a:buChar char="⮚"/>
              <a:defRPr sz="18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Clr>
                <a:srgbClr val="CC6600"/>
              </a:buClr>
              <a:buSzPts val="1600"/>
              <a:buFont typeface="Noto Sans Symbols"/>
              <a:buChar char="✔"/>
              <a:defRPr sz="16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Malgun Gothic"/>
              <a:buChar char="–"/>
              <a:defRPr sz="14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lvl="4" indent="-317500" algn="l">
              <a:spcBef>
                <a:spcPts val="28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40" name="Google Shape;40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43988" y="6502400"/>
            <a:ext cx="2160240" cy="250588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20"/>
          <p:cNvSpPr txBox="1"/>
          <p:nvPr/>
        </p:nvSpPr>
        <p:spPr>
          <a:xfrm>
            <a:off x="3371850" y="6496661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>
  <p:cSld name="TAB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827584" y="332656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sldNum" idx="12"/>
          </p:nvPr>
        </p:nvSpPr>
        <p:spPr>
          <a:xfrm>
            <a:off x="3336413" y="6494033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theme" Target="../theme/theme1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/>
          <p:nvPr/>
        </p:nvSpPr>
        <p:spPr>
          <a:xfrm>
            <a:off x="228600" y="590550"/>
            <a:ext cx="8686800" cy="5862637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8"/>
          <p:cNvSpPr/>
          <p:nvPr/>
        </p:nvSpPr>
        <p:spPr>
          <a:xfrm>
            <a:off x="6443663" y="404813"/>
            <a:ext cx="288925" cy="43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" name="Google Shape;12;p18"/>
          <p:cNvGraphicFramePr/>
          <p:nvPr/>
        </p:nvGraphicFramePr>
        <p:xfrm>
          <a:off x="247650" y="3719513"/>
          <a:ext cx="3124200" cy="2782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3124200" imgH="2782887" progId="Photoshop.Image.7">
                  <p:embed/>
                </p:oleObj>
              </mc:Choice>
              <mc:Fallback>
                <p:oleObj r:id="rId5" imgW="3124200" imgH="2782887" progId="Photoshop.Image.7">
                  <p:embed/>
                  <p:pic>
                    <p:nvPicPr>
                      <p:cNvPr id="12" name="Google Shape;12;p18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/>
                      <a:stretch/>
                    </p:blipFill>
                    <p:spPr>
                      <a:xfrm>
                        <a:off x="247650" y="3719513"/>
                        <a:ext cx="3124200" cy="2782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Google Shape;13;p18" descr="03_back_b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246813" y="609600"/>
            <a:ext cx="2630487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8"/>
          <p:cNvSpPr/>
          <p:nvPr/>
        </p:nvSpPr>
        <p:spPr>
          <a:xfrm>
            <a:off x="609600" y="190500"/>
            <a:ext cx="5562600" cy="10858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Google Shape;15;p18"/>
          <p:cNvSpPr txBox="1">
            <a:spLocks noGrp="1"/>
          </p:cNvSpPr>
          <p:nvPr>
            <p:ph type="body" idx="1"/>
          </p:nvPr>
        </p:nvSpPr>
        <p:spPr>
          <a:xfrm>
            <a:off x="457200" y="1447800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2000"/>
              <a:buFont typeface="Noto Sans Symbols"/>
              <a:buChar char="❖"/>
              <a:defRPr sz="2000" b="1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•"/>
              <a:defRPr sz="18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Malgun Gothic"/>
              <a:buChar char="–"/>
              <a:defRPr sz="16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Malgun Gothic"/>
              <a:buChar char="»"/>
              <a:defRPr sz="16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title"/>
          </p:nvPr>
        </p:nvSpPr>
        <p:spPr>
          <a:xfrm>
            <a:off x="685800" y="33178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pic>
        <p:nvPicPr>
          <p:cNvPr id="17" name="Google Shape;17;p18" descr="03_icon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938838" y="166688"/>
            <a:ext cx="749300" cy="92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581519" y="6499343"/>
            <a:ext cx="2160240" cy="25058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8"/>
          <p:cNvSpPr txBox="1">
            <a:spLocks noGrp="1"/>
          </p:cNvSpPr>
          <p:nvPr>
            <p:ph type="sldNum" idx="12"/>
          </p:nvPr>
        </p:nvSpPr>
        <p:spPr>
          <a:xfrm>
            <a:off x="3327714" y="6440486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ukcom2023CD/GoldenClinic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2BE07D-11FF-E7E7-1A32-E8736940B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2393" y="4845112"/>
            <a:ext cx="1221607" cy="1030623"/>
          </a:xfrm>
          <a:prstGeom prst="rect">
            <a:avLst/>
          </a:prstGeom>
        </p:spPr>
      </p:pic>
      <p:sp>
        <p:nvSpPr>
          <p:cNvPr id="50" name="Google Shape;50;p1"/>
          <p:cNvSpPr txBox="1">
            <a:spLocks noGrp="1"/>
          </p:cNvSpPr>
          <p:nvPr>
            <p:ph type="ctrTitle"/>
          </p:nvPr>
        </p:nvSpPr>
        <p:spPr>
          <a:xfrm>
            <a:off x="2411760" y="2565400"/>
            <a:ext cx="6192688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전국 일주 애플리케이션, 방방곡곡</a:t>
            </a:r>
            <a:br>
              <a:rPr lang="ko-KR" b="0"/>
            </a:br>
            <a:r>
              <a:rPr lang="ko-KR" sz="2000" b="0"/>
              <a:t>Application for round the country trip, BBGG</a:t>
            </a:r>
            <a:endParaRPr sz="2400" b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"/>
          <p:cNvSpPr txBox="1"/>
          <p:nvPr/>
        </p:nvSpPr>
        <p:spPr>
          <a:xfrm>
            <a:off x="5364285" y="5257638"/>
            <a:ext cx="3363789" cy="785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지도교수 : 전광일 (서명)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(팀장)	학번 2019152005 이름 권태우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학번 2017154032 이름 </a:t>
            </a:r>
            <a:r>
              <a:rPr lang="ko-KR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이현구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학번 2019150044 이름 </a:t>
            </a:r>
            <a:r>
              <a:rPr lang="ko-KR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최유빈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학번 2019152050 이름 </a:t>
            </a:r>
            <a:r>
              <a:rPr lang="ko-KR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유하임</a:t>
            </a:r>
            <a:endParaRPr sz="1200" b="0" i="0" u="none" strike="noStrike" cap="none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endParaRPr sz="1200" b="1" i="0" u="none" strike="noStrike" cap="none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endParaRPr sz="1200" b="1" i="0" u="none" strike="noStrike" cap="none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539750" y="5949950"/>
            <a:ext cx="1620838" cy="33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0" u="none" strike="noStrike" cap="non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종합설계제안서</a:t>
            </a:r>
            <a:endParaRPr/>
          </a:p>
        </p:txBody>
      </p:sp>
      <p:sp>
        <p:nvSpPr>
          <p:cNvPr id="53" name="Google Shape;53;p1"/>
          <p:cNvSpPr txBox="1"/>
          <p:nvPr/>
        </p:nvSpPr>
        <p:spPr>
          <a:xfrm>
            <a:off x="4156075" y="1124744"/>
            <a:ext cx="4572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종합설계 제안서</a:t>
            </a:r>
            <a:endParaRPr sz="32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"/>
          <p:cNvSpPr txBox="1"/>
          <p:nvPr/>
        </p:nvSpPr>
        <p:spPr>
          <a:xfrm>
            <a:off x="2209094" y="5972259"/>
            <a:ext cx="185499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2022년 12월 23일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2"/>
          <p:cNvSpPr txBox="1">
            <a:spLocks noGrp="1"/>
          </p:cNvSpPr>
          <p:nvPr>
            <p:ph type="title"/>
          </p:nvPr>
        </p:nvSpPr>
        <p:spPr>
          <a:xfrm>
            <a:off x="683568" y="260350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방법 및 환경</a:t>
            </a:r>
            <a:endParaRPr/>
          </a:p>
        </p:txBody>
      </p:sp>
      <p:sp>
        <p:nvSpPr>
          <p:cNvPr id="154" name="Google Shape;154;p12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A8DE76B-E492-3C47-E8E5-B4E0480E0D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689372"/>
              </p:ext>
            </p:extLst>
          </p:nvPr>
        </p:nvGraphicFramePr>
        <p:xfrm>
          <a:off x="1301931" y="1153886"/>
          <a:ext cx="6540138" cy="4773114"/>
        </p:xfrm>
        <a:graphic>
          <a:graphicData uri="http://schemas.openxmlformats.org/drawingml/2006/table">
            <a:tbl>
              <a:tblPr firstRow="1" bandRow="1">
                <a:tableStyleId>{B80206DC-E9B5-43CA-8307-230004C4CE73}</a:tableStyleId>
              </a:tblPr>
              <a:tblGrid>
                <a:gridCol w="2180046">
                  <a:extLst>
                    <a:ext uri="{9D8B030D-6E8A-4147-A177-3AD203B41FA5}">
                      <a16:colId xmlns:a16="http://schemas.microsoft.com/office/drawing/2014/main" val="2907444964"/>
                    </a:ext>
                  </a:extLst>
                </a:gridCol>
                <a:gridCol w="2180046">
                  <a:extLst>
                    <a:ext uri="{9D8B030D-6E8A-4147-A177-3AD203B41FA5}">
                      <a16:colId xmlns:a16="http://schemas.microsoft.com/office/drawing/2014/main" val="833348588"/>
                    </a:ext>
                  </a:extLst>
                </a:gridCol>
                <a:gridCol w="2180046">
                  <a:extLst>
                    <a:ext uri="{9D8B030D-6E8A-4147-A177-3AD203B41FA5}">
                      <a16:colId xmlns:a16="http://schemas.microsoft.com/office/drawing/2014/main" val="562289740"/>
                    </a:ext>
                  </a:extLst>
                </a:gridCol>
              </a:tblGrid>
              <a:tr h="3482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</a:t>
                      </a: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dirty="0"/>
                        <a:t>SERVER / DATABASE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</a:t>
                      </a: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390498"/>
                  </a:ext>
                </a:extLst>
              </a:tr>
              <a:tr h="442488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Xcode / Swift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JAVA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여기 좀 </a:t>
                      </a:r>
                      <a:r>
                        <a:rPr lang="ko-KR" altLang="en-US" dirty="0" err="1"/>
                        <a:t>채워줘잉</a:t>
                      </a: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GitHub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JIRA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Zoom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35012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업무 분담</a:t>
            </a:r>
            <a:endParaRPr/>
          </a:p>
        </p:txBody>
      </p:sp>
      <p:graphicFrame>
        <p:nvGraphicFramePr>
          <p:cNvPr id="168" name="Google Shape;168;p14"/>
          <p:cNvGraphicFramePr/>
          <p:nvPr>
            <p:extLst>
              <p:ext uri="{D42A27DB-BD31-4B8C-83A1-F6EECF244321}">
                <p14:modId xmlns:p14="http://schemas.microsoft.com/office/powerpoint/2010/main" val="2664648543"/>
              </p:ext>
            </p:extLst>
          </p:nvPr>
        </p:nvGraphicFramePr>
        <p:xfrm>
          <a:off x="740102" y="1434852"/>
          <a:ext cx="7663795" cy="4019118"/>
        </p:xfrm>
        <a:graphic>
          <a:graphicData uri="http://schemas.openxmlformats.org/drawingml/2006/table">
            <a:tbl>
              <a:tblPr>
                <a:noFill/>
                <a:tableStyleId>{7322FEDA-D7F4-47B0-A4BB-F3F2A7D9B905}</a:tableStyleId>
              </a:tblPr>
              <a:tblGrid>
                <a:gridCol w="965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16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1694">
                  <a:extLst>
                    <a:ext uri="{9D8B030D-6E8A-4147-A177-3AD203B41FA5}">
                      <a16:colId xmlns:a16="http://schemas.microsoft.com/office/drawing/2014/main" val="217846114"/>
                    </a:ext>
                  </a:extLst>
                </a:gridCol>
                <a:gridCol w="1713563">
                  <a:extLst>
                    <a:ext uri="{9D8B030D-6E8A-4147-A177-3AD203B41FA5}">
                      <a16:colId xmlns:a16="http://schemas.microsoft.com/office/drawing/2014/main" val="2094029518"/>
                    </a:ext>
                  </a:extLst>
                </a:gridCol>
                <a:gridCol w="1661694">
                  <a:extLst>
                    <a:ext uri="{9D8B030D-6E8A-4147-A177-3AD203B41FA5}">
                      <a16:colId xmlns:a16="http://schemas.microsoft.com/office/drawing/2014/main" val="3276500741"/>
                    </a:ext>
                  </a:extLst>
                </a:gridCol>
              </a:tblGrid>
              <a:tr h="562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endParaRPr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권태우</a:t>
                      </a: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Arial"/>
                          <a:sym typeface="Arial"/>
                        </a:rPr>
                        <a:t>이현구</a:t>
                      </a:r>
                      <a:endParaRPr lang="ko-KR" altLang="en-US"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Arial"/>
                          <a:sym typeface="Arial"/>
                        </a:rPr>
                        <a:t>최유빈</a:t>
                      </a:r>
                      <a:endParaRPr lang="ko-KR" altLang="en-US"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Arial"/>
                          <a:sym typeface="Arial"/>
                        </a:rPr>
                        <a:t>유하임</a:t>
                      </a:r>
                      <a:endParaRPr lang="ko-KR" altLang="en-US"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1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자료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수집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DDDDDD">
                              <a:lumMod val="10000"/>
                            </a:srgb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Arial"/>
                          <a:sym typeface="Gulim"/>
                        </a:rPr>
                        <a:t>Swift </a:t>
                      </a:r>
                      <a:r>
                        <a:rPr kumimoji="0" lang="ko-KR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DDDDDD">
                              <a:lumMod val="10000"/>
                            </a:srgb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Arial"/>
                          <a:sym typeface="Gulim"/>
                        </a:rPr>
                        <a:t>기술</a:t>
                      </a:r>
                      <a:endParaRPr kumimoji="0" lang="ko-KR" alt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DDDDDD">
                            <a:lumMod val="10000"/>
                          </a:srgb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-</a:t>
                      </a: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DB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-</a:t>
                      </a:r>
                      <a:r>
                        <a:rPr lang="ko-KR" sz="1400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Swift</a:t>
                      </a: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연관성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연동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시 군 지역, 관광지 및 맛집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4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설계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UI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설계</a:t>
                      </a: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회원관리 DB 설계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UI,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설계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방문 지역 DB 설계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1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구현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iOS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앱 </a:t>
                      </a: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개발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endParaRPr lang="en-US" altLang="ko-KR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DB-</a:t>
                      </a:r>
                      <a:r>
                        <a:rPr lang="ko-KR" altLang="en-US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앱</a:t>
                      </a:r>
                      <a:r>
                        <a:rPr lang="en-US" altLang="ko-KR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r>
                        <a:rPr lang="ko-KR" altLang="en-US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연동</a:t>
                      </a:r>
                      <a:endParaRPr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시 군 단위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endParaRPr lang="en-US" altLang="ko-KR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회원관리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DB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방문 지역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DB,</a:t>
                      </a: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명소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,</a:t>
                      </a: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맛집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 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0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테스트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앱 작동/제어 테스트 </a:t>
                      </a:r>
                      <a:endParaRPr lang="en-US" altLang="ko-KR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연동 작동/제어 테스트</a:t>
                      </a:r>
                      <a:endParaRPr lang="ko-KR" altLang="en-US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26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통합 테스트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유지 보수</a:t>
                      </a:r>
                      <a:endParaRPr lang="ko-KR" altLang="en-US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9" name="Google Shape;169;p14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종합설계 수행일정</a:t>
            </a:r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850" y="999870"/>
            <a:ext cx="7734300" cy="51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GitHub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182" name="Google Shape;182;p16"/>
          <p:cNvSpPr txBox="1">
            <a:spLocks noGrp="1"/>
          </p:cNvSpPr>
          <p:nvPr>
            <p:ph type="body" idx="1"/>
          </p:nvPr>
        </p:nvSpPr>
        <p:spPr>
          <a:xfrm>
            <a:off x="500063" y="1125538"/>
            <a:ext cx="8229600" cy="501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CC6600"/>
              </a:buClr>
              <a:buSzPts val="2000"/>
              <a:buChar char="❖"/>
            </a:pPr>
            <a:r>
              <a:rPr lang="ko-KR">
                <a:solidFill>
                  <a:srgbClr val="0000FF"/>
                </a:solidFill>
              </a:rPr>
              <a:t>https://</a:t>
            </a:r>
            <a:r>
              <a:rPr lang="ko-KR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github.com/tukcom2023CD/GoldenClinic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83" name="Google Shape;183;p16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563" y="1700225"/>
            <a:ext cx="6910868" cy="467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23E0F8-AAE1-67AA-5192-EC402960B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900" y="3147219"/>
            <a:ext cx="4648200" cy="563562"/>
          </a:xfrm>
        </p:spPr>
        <p:txBody>
          <a:bodyPr/>
          <a:lstStyle/>
          <a:p>
            <a:pPr algn="ctr"/>
            <a:r>
              <a:rPr lang="ko-KR" altLang="en-US" dirty="0"/>
              <a:t>고맙습니다</a:t>
            </a:r>
            <a:r>
              <a:rPr lang="en-US" altLang="ko-KR" dirty="0"/>
              <a:t>.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714496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"/>
          <p:cNvSpPr txBox="1">
            <a:spLocks noGrp="1"/>
          </p:cNvSpPr>
          <p:nvPr>
            <p:ph type="title"/>
          </p:nvPr>
        </p:nvSpPr>
        <p:spPr>
          <a:xfrm>
            <a:off x="685800" y="331788"/>
            <a:ext cx="51816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>
                <a:latin typeface="Malgun Gothic"/>
                <a:ea typeface="Malgun Gothic"/>
                <a:cs typeface="Malgun Gothic"/>
                <a:sym typeface="Malgun Gothic"/>
              </a:rPr>
              <a:t>차        례</a:t>
            </a:r>
            <a:endParaRPr sz="30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None/>
            </a:pPr>
            <a:endParaRPr sz="1800" b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62" name="Google Shape;62;p2"/>
          <p:cNvGrpSpPr/>
          <p:nvPr/>
        </p:nvGrpSpPr>
        <p:grpSpPr>
          <a:xfrm>
            <a:off x="2133600" y="1143000"/>
            <a:ext cx="4724400" cy="685800"/>
            <a:chOff x="2133600" y="1143000"/>
            <a:chExt cx="4724400" cy="685800"/>
          </a:xfrm>
        </p:grpSpPr>
        <p:sp>
          <p:nvSpPr>
            <p:cNvPr id="63" name="Google Shape;63;p2"/>
            <p:cNvSpPr/>
            <p:nvPr/>
          </p:nvSpPr>
          <p:spPr>
            <a:xfrm>
              <a:off x="2514600" y="1262063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50000">
                  <a:srgbClr val="E7F0E5"/>
                </a:gs>
                <a:gs pos="100000">
                  <a:schemeClr val="accent2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133600" y="1143000"/>
              <a:ext cx="685800" cy="685800"/>
            </a:xfrm>
            <a:prstGeom prst="diamond">
              <a:avLst/>
            </a:prstGeom>
            <a:solidFill>
              <a:schemeClr val="accent2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5" name="Google Shape;65;p2"/>
            <p:cNvSpPr txBox="1"/>
            <p:nvPr/>
          </p:nvSpPr>
          <p:spPr>
            <a:xfrm>
              <a:off x="2968625" y="1308100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00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00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주제 개 요</a:t>
              </a:r>
              <a:endParaRPr/>
            </a:p>
          </p:txBody>
        </p:sp>
      </p:grpSp>
      <p:grpSp>
        <p:nvGrpSpPr>
          <p:cNvPr id="66" name="Google Shape;66;p2"/>
          <p:cNvGrpSpPr/>
          <p:nvPr/>
        </p:nvGrpSpPr>
        <p:grpSpPr>
          <a:xfrm>
            <a:off x="2133600" y="1663700"/>
            <a:ext cx="4724400" cy="685800"/>
            <a:chOff x="2133600" y="1635218"/>
            <a:chExt cx="4724400" cy="685800"/>
          </a:xfrm>
        </p:grpSpPr>
        <p:sp>
          <p:nvSpPr>
            <p:cNvPr id="67" name="Google Shape;67;p2"/>
            <p:cNvSpPr/>
            <p:nvPr/>
          </p:nvSpPr>
          <p:spPr>
            <a:xfrm>
              <a:off x="2514600" y="1766981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1"/>
                </a:gs>
                <a:gs pos="50000">
                  <a:srgbClr val="E5EDFA"/>
                </a:gs>
                <a:gs pos="100000">
                  <a:schemeClr val="accent1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133600" y="1635218"/>
              <a:ext cx="685800" cy="685800"/>
            </a:xfrm>
            <a:prstGeom prst="diamond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9" name="Google Shape;69;p2"/>
            <p:cNvSpPr txBox="1"/>
            <p:nvPr/>
          </p:nvSpPr>
          <p:spPr>
            <a:xfrm>
              <a:off x="2968625" y="1812925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000099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00009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관련 연구 및 사례</a:t>
              </a:r>
              <a:endParaRPr/>
            </a:p>
          </p:txBody>
        </p:sp>
      </p:grpSp>
      <p:grpSp>
        <p:nvGrpSpPr>
          <p:cNvPr id="70" name="Google Shape;70;p2"/>
          <p:cNvGrpSpPr/>
          <p:nvPr/>
        </p:nvGrpSpPr>
        <p:grpSpPr>
          <a:xfrm>
            <a:off x="2133600" y="2260600"/>
            <a:ext cx="4724400" cy="685800"/>
            <a:chOff x="2133600" y="2208213"/>
            <a:chExt cx="4724400" cy="685800"/>
          </a:xfrm>
        </p:grpSpPr>
        <p:sp>
          <p:nvSpPr>
            <p:cNvPr id="71" name="Google Shape;71;p2"/>
            <p:cNvSpPr/>
            <p:nvPr/>
          </p:nvSpPr>
          <p:spPr>
            <a:xfrm>
              <a:off x="2514600" y="2276476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hlink"/>
                </a:gs>
                <a:gs pos="50000">
                  <a:srgbClr val="F9ECE6"/>
                </a:gs>
                <a:gs pos="100000">
                  <a:schemeClr val="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33600" y="2208213"/>
              <a:ext cx="685800" cy="685800"/>
            </a:xfrm>
            <a:prstGeom prst="diamond">
              <a:avLst/>
            </a:prstGeom>
            <a:solidFill>
              <a:schemeClr val="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3" name="Google Shape;73;p2"/>
            <p:cNvSpPr txBox="1"/>
            <p:nvPr/>
          </p:nvSpPr>
          <p:spPr>
            <a:xfrm>
              <a:off x="2968625" y="2322513"/>
              <a:ext cx="35560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CC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CC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개발 목표</a:t>
              </a: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133600" y="2759075"/>
            <a:ext cx="4724400" cy="685800"/>
            <a:chOff x="2133600" y="2659063"/>
            <a:chExt cx="4724400" cy="685800"/>
          </a:xfrm>
        </p:grpSpPr>
        <p:sp>
          <p:nvSpPr>
            <p:cNvPr id="75" name="Google Shape;75;p2"/>
            <p:cNvSpPr/>
            <p:nvPr/>
          </p:nvSpPr>
          <p:spPr>
            <a:xfrm>
              <a:off x="2514600" y="2776538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folHlink"/>
                </a:gs>
                <a:gs pos="50000">
                  <a:srgbClr val="EDF0F1"/>
                </a:gs>
                <a:gs pos="100000">
                  <a:schemeClr val="fol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133600" y="2659063"/>
              <a:ext cx="685800" cy="685800"/>
            </a:xfrm>
            <a:prstGeom prst="diamond">
              <a:avLst/>
            </a:prstGeom>
            <a:solidFill>
              <a:schemeClr val="fol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7" name="Google Shape;77;p2"/>
            <p:cNvSpPr txBox="1"/>
            <p:nvPr/>
          </p:nvSpPr>
          <p:spPr>
            <a:xfrm>
              <a:off x="2968625" y="2822575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333333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개발 내용</a:t>
              </a:r>
              <a:endParaRPr/>
            </a:p>
          </p:txBody>
        </p:sp>
      </p:grpSp>
      <p:grpSp>
        <p:nvGrpSpPr>
          <p:cNvPr id="78" name="Google Shape;78;p2"/>
          <p:cNvGrpSpPr/>
          <p:nvPr/>
        </p:nvGrpSpPr>
        <p:grpSpPr>
          <a:xfrm>
            <a:off x="2133600" y="3308350"/>
            <a:ext cx="4724400" cy="685800"/>
            <a:chOff x="2133600" y="3175347"/>
            <a:chExt cx="4724400" cy="685800"/>
          </a:xfrm>
        </p:grpSpPr>
        <p:sp>
          <p:nvSpPr>
            <p:cNvPr id="79" name="Google Shape;79;p2"/>
            <p:cNvSpPr/>
            <p:nvPr/>
          </p:nvSpPr>
          <p:spPr>
            <a:xfrm>
              <a:off x="2514600" y="3294410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50000">
                  <a:srgbClr val="E7F0E5"/>
                </a:gs>
                <a:gs pos="100000">
                  <a:schemeClr val="accent2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133600" y="3175347"/>
              <a:ext cx="685800" cy="685800"/>
            </a:xfrm>
            <a:prstGeom prst="diamond">
              <a:avLst/>
            </a:prstGeom>
            <a:solidFill>
              <a:schemeClr val="accent2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1" name="Google Shape;81;p2"/>
            <p:cNvSpPr txBox="1"/>
            <p:nvPr/>
          </p:nvSpPr>
          <p:spPr>
            <a:xfrm>
              <a:off x="2968625" y="3340447"/>
              <a:ext cx="35560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00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00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개발 방법 및 환경</a:t>
              </a:r>
              <a:endParaRPr/>
            </a:p>
          </p:txBody>
        </p:sp>
      </p:grpSp>
      <p:grpSp>
        <p:nvGrpSpPr>
          <p:cNvPr id="82" name="Google Shape;82;p2"/>
          <p:cNvGrpSpPr/>
          <p:nvPr/>
        </p:nvGrpSpPr>
        <p:grpSpPr>
          <a:xfrm>
            <a:off x="2133600" y="3910013"/>
            <a:ext cx="4724400" cy="685800"/>
            <a:chOff x="2133600" y="4242147"/>
            <a:chExt cx="4724400" cy="685800"/>
          </a:xfrm>
        </p:grpSpPr>
        <p:sp>
          <p:nvSpPr>
            <p:cNvPr id="83" name="Google Shape;83;p2"/>
            <p:cNvSpPr/>
            <p:nvPr/>
          </p:nvSpPr>
          <p:spPr>
            <a:xfrm>
              <a:off x="2514600" y="4308822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hlink"/>
                </a:gs>
                <a:gs pos="50000">
                  <a:srgbClr val="F9ECE6"/>
                </a:gs>
                <a:gs pos="100000">
                  <a:schemeClr val="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133600" y="4242147"/>
              <a:ext cx="685800" cy="685800"/>
            </a:xfrm>
            <a:prstGeom prst="diamond">
              <a:avLst/>
            </a:prstGeom>
            <a:solidFill>
              <a:schemeClr val="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5" name="Google Shape;85;p2"/>
            <p:cNvSpPr txBox="1"/>
            <p:nvPr/>
          </p:nvSpPr>
          <p:spPr>
            <a:xfrm>
              <a:off x="2968625" y="4354859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CC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CC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업무 분담</a:t>
              </a:r>
              <a:endParaRPr/>
            </a:p>
          </p:txBody>
        </p:sp>
      </p:grpSp>
      <p:grpSp>
        <p:nvGrpSpPr>
          <p:cNvPr id="86" name="Google Shape;86;p2"/>
          <p:cNvGrpSpPr/>
          <p:nvPr/>
        </p:nvGrpSpPr>
        <p:grpSpPr>
          <a:xfrm>
            <a:off x="2133600" y="4410075"/>
            <a:ext cx="4724400" cy="685800"/>
            <a:chOff x="2133600" y="4691409"/>
            <a:chExt cx="4724400" cy="685800"/>
          </a:xfrm>
        </p:grpSpPr>
        <p:sp>
          <p:nvSpPr>
            <p:cNvPr id="87" name="Google Shape;87;p2"/>
            <p:cNvSpPr/>
            <p:nvPr/>
          </p:nvSpPr>
          <p:spPr>
            <a:xfrm>
              <a:off x="2514600" y="4808884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folHlink"/>
                </a:gs>
                <a:gs pos="50000">
                  <a:srgbClr val="EDF0F1"/>
                </a:gs>
                <a:gs pos="100000">
                  <a:schemeClr val="fol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133600" y="4691409"/>
              <a:ext cx="685800" cy="685800"/>
            </a:xfrm>
            <a:prstGeom prst="diamond">
              <a:avLst/>
            </a:prstGeom>
            <a:solidFill>
              <a:schemeClr val="fol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9" name="Google Shape;89;p2"/>
            <p:cNvSpPr txBox="1"/>
            <p:nvPr/>
          </p:nvSpPr>
          <p:spPr>
            <a:xfrm>
              <a:off x="2968625" y="4854922"/>
              <a:ext cx="35560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333333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종합설계 수행일정</a:t>
              </a:r>
              <a:endParaRPr/>
            </a:p>
          </p:txBody>
        </p:sp>
      </p:grpSp>
      <p:grpSp>
        <p:nvGrpSpPr>
          <p:cNvPr id="90" name="Google Shape;90;p2"/>
          <p:cNvGrpSpPr/>
          <p:nvPr/>
        </p:nvGrpSpPr>
        <p:grpSpPr>
          <a:xfrm>
            <a:off x="2133600" y="4957763"/>
            <a:ext cx="4724400" cy="685800"/>
            <a:chOff x="2133600" y="5191472"/>
            <a:chExt cx="4724400" cy="685800"/>
          </a:xfrm>
        </p:grpSpPr>
        <p:sp>
          <p:nvSpPr>
            <p:cNvPr id="91" name="Google Shape;91;p2"/>
            <p:cNvSpPr/>
            <p:nvPr/>
          </p:nvSpPr>
          <p:spPr>
            <a:xfrm>
              <a:off x="2514600" y="5310534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D9C215"/>
                </a:gs>
                <a:gs pos="50000">
                  <a:srgbClr val="F7F2CD"/>
                </a:gs>
                <a:gs pos="100000">
                  <a:srgbClr val="D9C215"/>
                </a:gs>
              </a:gsLst>
              <a:lin ang="5400000" scaled="0"/>
            </a:gradFill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133600" y="5191472"/>
              <a:ext cx="685800" cy="685800"/>
            </a:xfrm>
            <a:prstGeom prst="diamond">
              <a:avLst/>
            </a:prstGeom>
            <a:solidFill>
              <a:srgbClr val="D9C215"/>
            </a:solidFill>
            <a:ln w="254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3" name="Google Shape;93;p2"/>
            <p:cNvSpPr txBox="1"/>
            <p:nvPr/>
          </p:nvSpPr>
          <p:spPr>
            <a:xfrm>
              <a:off x="2987675" y="5366097"/>
              <a:ext cx="3529013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333333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참고문헌</a:t>
              </a:r>
              <a:endParaRPr/>
            </a:p>
          </p:txBody>
        </p:sp>
      </p:grpSp>
      <p:sp>
        <p:nvSpPr>
          <p:cNvPr id="94" name="Google Shape;94;p2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주제 개요</a:t>
            </a:r>
            <a:endParaRPr/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1"/>
          </p:nvPr>
        </p:nvSpPr>
        <p:spPr>
          <a:xfrm>
            <a:off x="500063" y="1428750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주제 및 개요</a:t>
            </a:r>
            <a:endParaRPr dirty="0"/>
          </a:p>
          <a:p>
            <a:pPr marL="0" lvl="0" indent="45720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ko-KR" sz="1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전국에 모든 시군 이상 지역으로 여행을 떠날 수 있게 도와주는 앱이다.</a:t>
            </a: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ko-KR" sz="1800" b="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국내 다양한 지역을 여행지로 추천하고 월별로 방문하기 좋은 지역에 대한 정보를 푸시 알림으로 제공한다. 방문한 지역은 계절에 따라 다른 색으로 표시한다. 색칠된 지역을 선택하면 당시 포스팅한 사진과 기록을 확인할 수 있다.</a:t>
            </a: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주제 선정 배경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국내 수많은 지역을 방문하며 추억을 기록하고자 하는 사람들의 요구 사항을 파악</a:t>
            </a:r>
            <a:endParaRPr lang="en-US" altLang="ko-KR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기존 여행 정보 제공 앱 이용자들의 불편함 호소</a:t>
            </a:r>
            <a:endParaRPr lang="en-US" altLang="ko-KR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시중에 있는 여행 앱들은 해외여행지 위주의 서비스를 제공</a:t>
            </a:r>
            <a:endParaRPr lang="en-US" altLang="ko-KR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국내 여행자들을 위한 전국 일주 애플리케이션을 주제로 선정</a:t>
            </a:r>
            <a:endParaRPr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주제 개요</a:t>
            </a:r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457200" y="1241425"/>
            <a:ext cx="8229600" cy="47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필요성</a:t>
            </a:r>
            <a:endParaRPr sz="1800" b="0"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ko-KR" sz="1800" b="0" dirty="0">
                <a:latin typeface="Arial"/>
                <a:ea typeface="Arial"/>
                <a:cs typeface="Arial"/>
                <a:sym typeface="Arial"/>
              </a:rPr>
              <a:t>여행 기록을 </a:t>
            </a:r>
            <a:r>
              <a:rPr lang="ko-KR" sz="1800" b="0" dirty="0" err="1">
                <a:latin typeface="Arial"/>
                <a:ea typeface="Arial"/>
                <a:cs typeface="Arial"/>
                <a:sym typeface="Arial"/>
              </a:rPr>
              <a:t>시각화하여</a:t>
            </a:r>
            <a:r>
              <a:rPr lang="ko-KR" sz="1800" b="0" dirty="0">
                <a:latin typeface="Arial"/>
                <a:ea typeface="Arial"/>
                <a:cs typeface="Arial"/>
                <a:sym typeface="Arial"/>
              </a:rPr>
              <a:t> 전국 일주를 목표로 하는 사용자에게 다음 여행 계획을 세울 수 있도록 해줘야 함</a:t>
            </a:r>
            <a:endParaRPr sz="1800" b="0"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ko-KR" sz="1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방문한 여행지를 지도를 통해 가시적으로 확인할 수 있는 앱은 찾을 수 있지만 이외의 기능은 제공하지 않기 때문에 여행에 도움을 주는 앱으로 매력은 없음</a:t>
            </a: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ko-KR" sz="1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외국 도시를 여행할 때 도움을 주는 앱은 있지만 국내에는 유명 여행지를 제외하면 시군 단위 지역을 여행지로 소개하는 앱은 찾아보기 힘듦.</a:t>
            </a:r>
            <a:r>
              <a:rPr lang="ko-KR" dirty="0"/>
              <a:t>	</a:t>
            </a:r>
            <a:endParaRPr dirty="0"/>
          </a:p>
        </p:txBody>
      </p:sp>
      <p:sp>
        <p:nvSpPr>
          <p:cNvPr id="108" name="Google Shape;108;p4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관련 연구 및 사례</a:t>
            </a:r>
            <a:endParaRPr dirty="0"/>
          </a:p>
        </p:txBody>
      </p:sp>
      <p:sp>
        <p:nvSpPr>
          <p:cNvPr id="115" name="Google Shape;115;p5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4483004-EADA-6FD7-EAF0-EF1FEA95D32A}"/>
              </a:ext>
            </a:extLst>
          </p:cNvPr>
          <p:cNvGrpSpPr/>
          <p:nvPr/>
        </p:nvGrpSpPr>
        <p:grpSpPr>
          <a:xfrm>
            <a:off x="674530" y="1073280"/>
            <a:ext cx="2430353" cy="4711440"/>
            <a:chOff x="467907" y="1269000"/>
            <a:chExt cx="2430353" cy="4711440"/>
          </a:xfrm>
        </p:grpSpPr>
        <p:pic>
          <p:nvPicPr>
            <p:cNvPr id="30" name="Picture 29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F30D54A7-A5C2-3566-7A63-A4B8CA5554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7907" y="1269000"/>
              <a:ext cx="2430353" cy="4320000"/>
            </a:xfrm>
            <a:prstGeom prst="rect">
              <a:avLst/>
            </a:prstGeom>
            <a:ln>
              <a:solidFill>
                <a:schemeClr val="tx2">
                  <a:lumMod val="10000"/>
                </a:schemeClr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C7668E-457F-B5A1-BA1C-8CB5C408D61A}"/>
                </a:ext>
              </a:extLst>
            </p:cNvPr>
            <p:cNvSpPr txBox="1"/>
            <p:nvPr/>
          </p:nvSpPr>
          <p:spPr>
            <a:xfrm>
              <a:off x="1051424" y="5672663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대동여행지도</a:t>
              </a:r>
              <a:endParaRPr lang="en-KR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32F3B9A-4B6E-BCFF-D40A-44920001DCFF}"/>
              </a:ext>
            </a:extLst>
          </p:cNvPr>
          <p:cNvGrpSpPr/>
          <p:nvPr/>
        </p:nvGrpSpPr>
        <p:grpSpPr>
          <a:xfrm>
            <a:off x="3423968" y="1073280"/>
            <a:ext cx="2430353" cy="4711440"/>
            <a:chOff x="3217345" y="1269000"/>
            <a:chExt cx="2430353" cy="4711440"/>
          </a:xfrm>
        </p:grpSpPr>
        <p:pic>
          <p:nvPicPr>
            <p:cNvPr id="32" name="Picture 31" descr="Graphical user interface, text, application, chat or text message&#10;&#10;Description automatically generated">
              <a:extLst>
                <a:ext uri="{FF2B5EF4-FFF2-40B4-BE49-F238E27FC236}">
                  <a16:creationId xmlns:a16="http://schemas.microsoft.com/office/drawing/2014/main" id="{BDEDD22E-D7D1-4C36-51CA-6F1DC5ABA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17345" y="1269000"/>
              <a:ext cx="2430353" cy="4320000"/>
            </a:xfrm>
            <a:prstGeom prst="rect">
              <a:avLst/>
            </a:prstGeom>
            <a:ln>
              <a:solidFill>
                <a:schemeClr val="tx2">
                  <a:lumMod val="10000"/>
                </a:schemeClr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EE30B31-0D52-78C4-D025-80AF37256D35}"/>
                </a:ext>
              </a:extLst>
            </p:cNvPr>
            <p:cNvSpPr txBox="1"/>
            <p:nvPr/>
          </p:nvSpPr>
          <p:spPr>
            <a:xfrm>
              <a:off x="4160651" y="56726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여다</a:t>
              </a:r>
              <a:endParaRPr lang="en-US" altLang="ko-KR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8021575-460B-8611-3E48-6000386F12B7}"/>
              </a:ext>
            </a:extLst>
          </p:cNvPr>
          <p:cNvGrpSpPr/>
          <p:nvPr/>
        </p:nvGrpSpPr>
        <p:grpSpPr>
          <a:xfrm>
            <a:off x="6173407" y="1073280"/>
            <a:ext cx="2296063" cy="4711440"/>
            <a:chOff x="5966784" y="1269000"/>
            <a:chExt cx="2296063" cy="4711440"/>
          </a:xfrm>
        </p:grpSpPr>
        <p:pic>
          <p:nvPicPr>
            <p:cNvPr id="7" name="Picture 6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66887F65-453B-801E-9B80-64A956C84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66784" y="1269000"/>
              <a:ext cx="2296063" cy="4320000"/>
            </a:xfrm>
            <a:prstGeom prst="rect">
              <a:avLst/>
            </a:prstGeom>
            <a:ln>
              <a:solidFill>
                <a:schemeClr val="tx2">
                  <a:lumMod val="10000"/>
                </a:schemeClr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185654-6369-968F-DFB7-D077A74AB4D0}"/>
                </a:ext>
              </a:extLst>
            </p:cNvPr>
            <p:cNvSpPr txBox="1"/>
            <p:nvPr/>
          </p:nvSpPr>
          <p:spPr>
            <a:xfrm>
              <a:off x="6290711" y="5672663"/>
              <a:ext cx="16482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Visited Korea Map</a:t>
              </a:r>
              <a:endParaRPr lang="en-KR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A056A10-D015-80E4-63BC-393466439DF2}"/>
              </a:ext>
            </a:extLst>
          </p:cNvPr>
          <p:cNvSpPr txBox="1"/>
          <p:nvPr/>
        </p:nvSpPr>
        <p:spPr>
          <a:xfrm>
            <a:off x="3919143" y="1832792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일정 기능 위주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11E663-E181-E1D9-49A2-578A8304D599}"/>
              </a:ext>
            </a:extLst>
          </p:cNvPr>
          <p:cNvSpPr txBox="1"/>
          <p:nvPr/>
        </p:nvSpPr>
        <p:spPr>
          <a:xfrm>
            <a:off x="3919143" y="2725448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기능 미흡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F5DBFE-0DDE-3207-6DC6-8ACB77B09BC2}"/>
              </a:ext>
            </a:extLst>
          </p:cNvPr>
          <p:cNvSpPr txBox="1"/>
          <p:nvPr/>
        </p:nvSpPr>
        <p:spPr>
          <a:xfrm>
            <a:off x="3919143" y="3618104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시각화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E79B57-0BEC-121A-BBA0-A9DFB5C0508C}"/>
              </a:ext>
            </a:extLst>
          </p:cNvPr>
          <p:cNvSpPr txBox="1"/>
          <p:nvPr/>
        </p:nvSpPr>
        <p:spPr>
          <a:xfrm>
            <a:off x="6601438" y="2036155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00B0F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B0F0"/>
                </a:solidFill>
              </a:rPr>
              <a:t>여행 기록 시각화 지원</a:t>
            </a:r>
            <a:endParaRPr lang="en-KR" sz="2000" b="1" dirty="0">
              <a:solidFill>
                <a:srgbClr val="00B0F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868BAD-8D11-89C9-A0D7-211B570DC998}"/>
              </a:ext>
            </a:extLst>
          </p:cNvPr>
          <p:cNvSpPr txBox="1"/>
          <p:nvPr/>
        </p:nvSpPr>
        <p:spPr>
          <a:xfrm>
            <a:off x="6601438" y="3229971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다른 기능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0CF00E-A7FD-B4F3-E0FE-FB22CF26D9EC}"/>
              </a:ext>
            </a:extLst>
          </p:cNvPr>
          <p:cNvSpPr txBox="1"/>
          <p:nvPr/>
        </p:nvSpPr>
        <p:spPr>
          <a:xfrm>
            <a:off x="1172504" y="1386464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KR" sz="2000" b="1" dirty="0">
                <a:solidFill>
                  <a:srgbClr val="FF0000"/>
                </a:solidFill>
              </a:rPr>
              <a:t>UI</a:t>
            </a:r>
            <a:r>
              <a:rPr lang="ko-KR" altLang="en-US" sz="2000" b="1" dirty="0">
                <a:solidFill>
                  <a:srgbClr val="FF0000"/>
                </a:solidFill>
              </a:rPr>
              <a:t> 구성 부족</a:t>
            </a:r>
            <a:endParaRPr lang="en-US" altLang="ko-KR" sz="2000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CE834-7863-5618-0582-0F32CCC3FD7A}"/>
              </a:ext>
            </a:extLst>
          </p:cNvPr>
          <p:cNvSpPr txBox="1"/>
          <p:nvPr/>
        </p:nvSpPr>
        <p:spPr>
          <a:xfrm>
            <a:off x="1172504" y="3171776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기능 미흡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AD5E3F-C7FC-DCD0-E4A9-C96E23E37C94}"/>
              </a:ext>
            </a:extLst>
          </p:cNvPr>
          <p:cNvSpPr txBox="1"/>
          <p:nvPr/>
        </p:nvSpPr>
        <p:spPr>
          <a:xfrm>
            <a:off x="1172504" y="4064432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시각화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8C422D-05CA-7D22-75E2-1F3369C93336}"/>
              </a:ext>
            </a:extLst>
          </p:cNvPr>
          <p:cNvSpPr txBox="1"/>
          <p:nvPr/>
        </p:nvSpPr>
        <p:spPr>
          <a:xfrm>
            <a:off x="1172504" y="2279120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단순 여행 코스 추천</a:t>
            </a:r>
            <a:endParaRPr lang="en-KR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648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목표</a:t>
            </a:r>
            <a:endParaRPr/>
          </a:p>
        </p:txBody>
      </p:sp>
      <p:sp>
        <p:nvSpPr>
          <p:cNvPr id="123" name="Google Shape;123;p6"/>
          <p:cNvSpPr txBox="1">
            <a:spLocks noGrp="1"/>
          </p:cNvSpPr>
          <p:nvPr>
            <p:ph type="body" idx="1"/>
          </p:nvPr>
        </p:nvSpPr>
        <p:spPr>
          <a:xfrm>
            <a:off x="457200" y="1070768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최종 목표</a:t>
            </a:r>
            <a:endParaRPr sz="1800" dirty="0"/>
          </a:p>
          <a:p>
            <a:pPr marL="457200" lvl="0" indent="0" algn="l" rtl="0">
              <a:spcBef>
                <a:spcPts val="220"/>
              </a:spcBef>
              <a:spcAft>
                <a:spcPts val="0"/>
              </a:spcAft>
              <a:buSzPts val="1100"/>
              <a:buFont typeface="Noto Sans Symbols"/>
              <a:buNone/>
            </a:pPr>
            <a:r>
              <a:rPr lang="ko-KR" sz="1600" b="0" dirty="0"/>
              <a:t>지역에 대한 데이터와 사용자 성향을 분석하여 기존 여행지 제공 서비스 품질을 개선시키며 개인이 방문한 장소를 국내 기준으로 상세히 기록할 수 있고, 사용자 맞춤 여행지를 제공하는 여행 플랫폼 개발을 목표로 한다.</a:t>
            </a:r>
            <a:endParaRPr sz="1600" b="0" dirty="0"/>
          </a:p>
          <a:p>
            <a:pPr marL="457200" lvl="0" indent="0" algn="l" rtl="0">
              <a:spcBef>
                <a:spcPts val="220"/>
              </a:spcBef>
              <a:spcAft>
                <a:spcPts val="0"/>
              </a:spcAft>
              <a:buSzPts val="1100"/>
              <a:buFont typeface="Noto Sans Symbols"/>
              <a:buNone/>
            </a:pPr>
            <a:endParaRPr sz="1600" b="0" dirty="0"/>
          </a:p>
          <a:p>
            <a:pPr marL="3429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❖"/>
            </a:pPr>
            <a:r>
              <a:rPr lang="ko-KR" sz="1800" dirty="0"/>
              <a:t>최종 목표로 하는 성능 지표</a:t>
            </a:r>
            <a:endParaRPr lang="en-US" altLang="ko-KR" sz="18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800" b="0" dirty="0">
                <a:solidFill>
                  <a:srgbClr val="000000"/>
                </a:solidFill>
              </a:rPr>
              <a:t>	</a:t>
            </a:r>
            <a:r>
              <a:rPr lang="ko-KR" sz="1600" b="0" dirty="0" err="1">
                <a:solidFill>
                  <a:srgbClr val="000000"/>
                </a:solidFill>
              </a:rPr>
              <a:t>DB에</a:t>
            </a:r>
            <a:r>
              <a:rPr lang="ko-KR" sz="1600" b="0" dirty="0">
                <a:solidFill>
                  <a:srgbClr val="000000"/>
                </a:solidFill>
              </a:rPr>
              <a:t> 구성된 데이터 건수: </a:t>
            </a:r>
            <a:endParaRPr lang="en-US" altLang="ko-KR" sz="16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b="0" dirty="0">
                <a:solidFill>
                  <a:srgbClr val="000000"/>
                </a:solidFill>
              </a:rPr>
              <a:t>		</a:t>
            </a:r>
            <a:r>
              <a:rPr lang="ko-KR" sz="1600" b="0" dirty="0">
                <a:solidFill>
                  <a:srgbClr val="000000"/>
                </a:solidFill>
              </a:rPr>
              <a:t>관광지 약 </a:t>
            </a:r>
            <a:r>
              <a:rPr lang="en-US" altLang="ko-KR" sz="1600" b="0" dirty="0">
                <a:solidFill>
                  <a:srgbClr val="000000"/>
                </a:solidFill>
              </a:rPr>
              <a:t>100</a:t>
            </a:r>
            <a:r>
              <a:rPr lang="ko-KR" sz="1600" b="0" dirty="0">
                <a:solidFill>
                  <a:srgbClr val="000000"/>
                </a:solidFill>
              </a:rPr>
              <a:t>0개 + 시 군 약 160개 + 맛집 약 </a:t>
            </a:r>
            <a:r>
              <a:rPr lang="en-US" altLang="ko-KR" sz="1600" b="0" dirty="0">
                <a:solidFill>
                  <a:srgbClr val="000000"/>
                </a:solidFill>
              </a:rPr>
              <a:t>500</a:t>
            </a:r>
            <a:r>
              <a:rPr lang="ko-KR" sz="1600" b="0" dirty="0">
                <a:solidFill>
                  <a:srgbClr val="000000"/>
                </a:solidFill>
              </a:rPr>
              <a:t>개 =</a:t>
            </a:r>
            <a:r>
              <a:rPr lang="ko-KR" altLang="en-US" sz="1600" b="0" dirty="0">
                <a:solidFill>
                  <a:srgbClr val="000000"/>
                </a:solidFill>
              </a:rPr>
              <a:t> </a:t>
            </a:r>
            <a:r>
              <a:rPr lang="en-US" altLang="ko-KR" sz="1600" b="0" dirty="0">
                <a:solidFill>
                  <a:srgbClr val="000000"/>
                </a:solidFill>
              </a:rPr>
              <a:t>166</a:t>
            </a:r>
            <a:r>
              <a:rPr lang="ko-KR" sz="1600" b="0" dirty="0">
                <a:solidFill>
                  <a:srgbClr val="000000"/>
                </a:solidFill>
              </a:rPr>
              <a:t>0</a:t>
            </a:r>
            <a:r>
              <a:rPr lang="ko-KR" altLang="en-US" sz="1600" b="0" dirty="0">
                <a:solidFill>
                  <a:srgbClr val="000000"/>
                </a:solidFill>
              </a:rPr>
              <a:t>건</a:t>
            </a:r>
            <a:endParaRPr lang="en-US" altLang="ko-KR" sz="16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b="0" dirty="0">
                <a:solidFill>
                  <a:srgbClr val="000000"/>
                </a:solidFill>
              </a:rPr>
              <a:t>	</a:t>
            </a:r>
            <a:r>
              <a:rPr lang="ko-KR" sz="1600" b="0" dirty="0">
                <a:solidFill>
                  <a:srgbClr val="000000"/>
                </a:solidFill>
              </a:rPr>
              <a:t>DB 연동 및 데이터 요청에 따른 응답속도: </a:t>
            </a:r>
            <a:r>
              <a:rPr lang="en-US" altLang="ko-KR" sz="1600" b="0" dirty="0">
                <a:solidFill>
                  <a:srgbClr val="000000"/>
                </a:solidFill>
              </a:rPr>
              <a:t>0.</a:t>
            </a:r>
            <a:r>
              <a:rPr lang="ko-KR" sz="1600" b="0" dirty="0">
                <a:solidFill>
                  <a:srgbClr val="000000"/>
                </a:solidFill>
              </a:rPr>
              <a:t>3초</a:t>
            </a:r>
            <a:endParaRPr lang="en-US" altLang="ko-KR" sz="16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설정한 시간에서 추천 여행지 푸시 알림을 반환하는 속도: </a:t>
            </a: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3초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API 연동 플랫폼 건수: 4 건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동시 </a:t>
            </a:r>
            <a:r>
              <a:rPr lang="ko-KR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접속자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수:  300명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ko-KR" sz="1600" b="0" dirty="0">
                <a:solidFill>
                  <a:srgbClr val="000000"/>
                </a:solidFill>
              </a:rPr>
              <a:t>	  </a:t>
            </a:r>
            <a:endParaRPr sz="1000" dirty="0"/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1600" b="0" dirty="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6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개발 </a:t>
            </a:r>
            <a:r>
              <a:rPr lang="ko-KR" altLang="en-US" dirty="0"/>
              <a:t>범위</a:t>
            </a:r>
            <a:endParaRPr dirty="0"/>
          </a:p>
        </p:txBody>
      </p:sp>
      <p:sp>
        <p:nvSpPr>
          <p:cNvPr id="130" name="Google Shape;130;p7"/>
          <p:cNvSpPr txBox="1">
            <a:spLocks noGrp="1"/>
          </p:cNvSpPr>
          <p:nvPr>
            <p:ph type="body" idx="1"/>
          </p:nvPr>
        </p:nvSpPr>
        <p:spPr>
          <a:xfrm>
            <a:off x="500063" y="877420"/>
            <a:ext cx="8229600" cy="5267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None/>
            </a:pPr>
            <a:endParaRPr sz="1600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전국에 있는 모든 시 군 단위 지역을 여행할 수 있게 다양한 정보를 수집하여 저장 후 </a:t>
            </a:r>
            <a:r>
              <a:rPr lang="en-US" altLang="ko-KR" dirty="0"/>
              <a:t>API</a:t>
            </a:r>
            <a:r>
              <a:rPr lang="ko-KR" altLang="en-US" dirty="0"/>
              <a:t>로 구축</a:t>
            </a:r>
            <a:endParaRPr lang="en-US" altLang="ko-KR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개인별 전국 일주 완료 정도를 퍼센트로 계산하여 제공</a:t>
            </a:r>
            <a:endParaRPr lang="en-US" altLang="ko-KR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다녀온 지역은 계절에 따라 다른 색으로 표시</a:t>
            </a: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색으로 표시된 지역을 터치하면 여행 당시 찍어서 포스팅한 사진과 메모를 표시</a:t>
            </a: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월별로 방문하기 좋은 지역을 매달 아이폰 푸시 알림으로 제공</a:t>
            </a:r>
            <a:endParaRPr lang="en-US" altLang="ko-KR" dirty="0"/>
          </a:p>
        </p:txBody>
      </p:sp>
      <p:sp>
        <p:nvSpPr>
          <p:cNvPr id="131" name="Google Shape;131;p7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내용</a:t>
            </a:r>
            <a:endParaRPr/>
          </a:p>
        </p:txBody>
      </p:sp>
      <p:sp>
        <p:nvSpPr>
          <p:cNvPr id="137" name="Google Shape;137;p8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38" y="1174687"/>
            <a:ext cx="8409523" cy="450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내용</a:t>
            </a:r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body" idx="1"/>
          </p:nvPr>
        </p:nvSpPr>
        <p:spPr>
          <a:xfrm>
            <a:off x="500063" y="895350"/>
            <a:ext cx="8229600" cy="5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 개발 예상 결과물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lang="en-US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ko-KR" altLang="en-US" dirty="0"/>
              <a:t>전국 </a:t>
            </a:r>
            <a:r>
              <a:rPr lang="en-US" altLang="ko-KR" dirty="0"/>
              <a:t>160</a:t>
            </a:r>
            <a:r>
              <a:rPr lang="ko-KR" altLang="en-US" dirty="0"/>
              <a:t>개 시군 단위에 관한 정보를 담고 있는 자</a:t>
            </a:r>
            <a:r>
              <a:rPr lang="ko-KR" altLang="en-US" sz="2000" dirty="0"/>
              <a:t>체 </a:t>
            </a:r>
            <a:r>
              <a:rPr lang="en-US" altLang="ko-KR" sz="2000" dirty="0"/>
              <a:t>API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이용하여 본인이 방문한 여행지를 색칠하고</a:t>
            </a:r>
            <a:r>
              <a:rPr lang="en-US" altLang="ko-KR" sz="2000" dirty="0"/>
              <a:t>,</a:t>
            </a:r>
            <a:r>
              <a:rPr lang="ko-KR" altLang="en-US" sz="2000" dirty="0"/>
              <a:t> 방문하는 지역에 있는 명소를 추천</a:t>
            </a:r>
            <a:r>
              <a:rPr lang="ko-KR" altLang="en-US" dirty="0"/>
              <a:t>하</a:t>
            </a:r>
            <a:r>
              <a:rPr lang="ko-KR" altLang="en-US" sz="2000" dirty="0"/>
              <a:t>는 서비스를 제공하는 </a:t>
            </a:r>
            <a:r>
              <a:rPr lang="en-US" altLang="ko-KR" sz="2000" dirty="0"/>
              <a:t>iOS</a:t>
            </a:r>
            <a:r>
              <a:rPr lang="ko-KR" altLang="en-US" sz="2000" dirty="0"/>
              <a:t> 전용 어플리케이션</a:t>
            </a:r>
            <a:r>
              <a:rPr lang="en-US" altLang="ko-KR" sz="2000" dirty="0"/>
              <a:t>,</a:t>
            </a:r>
            <a:r>
              <a:rPr lang="ko-KR" altLang="en-US" sz="2000" dirty="0"/>
              <a:t> 방방곡곡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None/>
            </a:pPr>
            <a:endParaRPr dirty="0"/>
          </a:p>
        </p:txBody>
      </p:sp>
      <p:sp>
        <p:nvSpPr>
          <p:cNvPr id="145" name="Google Shape;145;p11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28TGp_well-being_light">
  <a:themeElements>
    <a:clrScheme name="228TGp_well-being_light 3">
      <a:dk1>
        <a:srgbClr val="4D4D4D"/>
      </a:dk1>
      <a:lt1>
        <a:srgbClr val="FFFFFF"/>
      </a:lt1>
      <a:dk2>
        <a:srgbClr val="47C3B7"/>
      </a:dk2>
      <a:lt2>
        <a:srgbClr val="DDDDDD"/>
      </a:lt2>
      <a:accent1>
        <a:srgbClr val="2990E5"/>
      </a:accent1>
      <a:accent2>
        <a:srgbClr val="57AD27"/>
      </a:accent2>
      <a:accent3>
        <a:srgbClr val="FFFFFF"/>
      </a:accent3>
      <a:accent4>
        <a:srgbClr val="404040"/>
      </a:accent4>
      <a:accent5>
        <a:srgbClr val="ACC6F0"/>
      </a:accent5>
      <a:accent6>
        <a:srgbClr val="4E9C22"/>
      </a:accent6>
      <a:hlink>
        <a:srgbClr val="E1882F"/>
      </a:hlink>
      <a:folHlink>
        <a:srgbClr val="90A8B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2553</TotalTime>
  <Words>609</Words>
  <Application>Microsoft Macintosh PowerPoint</Application>
  <PresentationFormat>On-screen Show (4:3)</PresentationFormat>
  <Paragraphs>131</Paragraphs>
  <Slides>14</Slides>
  <Notes>14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맑은 고딕</vt:lpstr>
      <vt:lpstr>Noto Sans Symbols</vt:lpstr>
      <vt:lpstr>Arial</vt:lpstr>
      <vt:lpstr>Verdana</vt:lpstr>
      <vt:lpstr>228TGp_well-being_light</vt:lpstr>
      <vt:lpstr>Photoshop.Image.7</vt:lpstr>
      <vt:lpstr>전국 일주 애플리케이션, 방방곡곡 Application for round the country trip, BBGG</vt:lpstr>
      <vt:lpstr>차        례</vt:lpstr>
      <vt:lpstr>주제 개요</vt:lpstr>
      <vt:lpstr>주제 개요</vt:lpstr>
      <vt:lpstr>관련 연구 및 사례</vt:lpstr>
      <vt:lpstr>개발 목표</vt:lpstr>
      <vt:lpstr>개발 범위</vt:lpstr>
      <vt:lpstr>개발 내용</vt:lpstr>
      <vt:lpstr>개발 내용</vt:lpstr>
      <vt:lpstr>개발 방법 및 환경</vt:lpstr>
      <vt:lpstr>업무 분담</vt:lpstr>
      <vt:lpstr>종합설계 수행일정</vt:lpstr>
      <vt:lpstr>GitHub</vt:lpstr>
      <vt:lpstr>고맙습니다.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전국 일주 애플리케이션, 방방곡곡 Application for round the country trip, BBGG</dc:title>
  <dc:creator>공학교육인증</dc:creator>
  <cp:lastModifiedBy>zer495</cp:lastModifiedBy>
  <cp:revision>7</cp:revision>
  <dcterms:created xsi:type="dcterms:W3CDTF">2007-05-11T05:56:01Z</dcterms:created>
  <dcterms:modified xsi:type="dcterms:W3CDTF">2023-01-04T04:34:29Z</dcterms:modified>
</cp:coreProperties>
</file>